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1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74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3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4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97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6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8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9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7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9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F4DC-BD83-409C-B02E-8276C27D1D27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EA85B-CD1C-4F45-BB07-B37A0AEF9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7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Компьютерная графика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935915" y="968188"/>
            <a:ext cx="9714156" cy="215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935915" y="968188"/>
            <a:ext cx="0" cy="5023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420" y="59885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328347" y="598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8639" y="5669280"/>
            <a:ext cx="28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82183" y="1714032"/>
            <a:ext cx="9144000" cy="47835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Ink Free" panose="03080402000500000000" pitchFamily="66" charset="0"/>
              </a:rPr>
              <a:t>I = k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US" dirty="0" smtClean="0">
                <a:latin typeface="Ink Free" panose="03080402000500000000" pitchFamily="66" charset="0"/>
              </a:rPr>
              <a:t> </a:t>
            </a:r>
            <a:r>
              <a:rPr lang="en-US" dirty="0" err="1" smtClean="0">
                <a:latin typeface="Ink Free" panose="03080402000500000000" pitchFamily="66" charset="0"/>
              </a:rPr>
              <a:t>i</a:t>
            </a:r>
            <a:endParaRPr lang="en-US" dirty="0" smtClean="0">
              <a:latin typeface="Ink Free" panose="03080402000500000000" pitchFamily="66" charset="0"/>
            </a:endParaRPr>
          </a:p>
          <a:p>
            <a:r>
              <a:rPr lang="en-US" dirty="0" smtClean="0">
                <a:latin typeface="Ink Free" panose="03080402000500000000" pitchFamily="66" charset="0"/>
              </a:rPr>
              <a:t>I  -</a:t>
            </a:r>
            <a:r>
              <a:rPr lang="ru-RU" dirty="0" smtClean="0">
                <a:latin typeface="Ink Free" panose="03080402000500000000" pitchFamily="66" charset="0"/>
              </a:rPr>
              <a:t> объём файла</a:t>
            </a:r>
          </a:p>
          <a:p>
            <a:r>
              <a:rPr lang="en-US" dirty="0" smtClean="0">
                <a:latin typeface="Ink Free" panose="03080402000500000000" pitchFamily="66" charset="0"/>
              </a:rPr>
              <a:t> </a:t>
            </a:r>
            <a:r>
              <a:rPr lang="en-US" dirty="0" err="1" smtClean="0">
                <a:latin typeface="Ink Free" panose="03080402000500000000" pitchFamily="66" charset="0"/>
              </a:rPr>
              <a:t>i</a:t>
            </a:r>
            <a:r>
              <a:rPr lang="ru-RU" dirty="0" smtClean="0">
                <a:latin typeface="Ink Free" panose="03080402000500000000" pitchFamily="66" charset="0"/>
              </a:rPr>
              <a:t> – </a:t>
            </a:r>
            <a:r>
              <a:rPr lang="ru-RU" dirty="0" err="1" smtClean="0">
                <a:latin typeface="Ink Free" panose="03080402000500000000" pitchFamily="66" charset="0"/>
              </a:rPr>
              <a:t>битность</a:t>
            </a:r>
            <a:r>
              <a:rPr lang="ru-RU" dirty="0" smtClean="0">
                <a:latin typeface="Ink Free" panose="03080402000500000000" pitchFamily="66" charset="0"/>
              </a:rPr>
              <a:t> цвета</a:t>
            </a:r>
          </a:p>
          <a:p>
            <a:r>
              <a:rPr lang="en-US" dirty="0" smtClean="0">
                <a:latin typeface="Ink Free" panose="03080402000500000000" pitchFamily="66" charset="0"/>
              </a:rPr>
              <a:t> k </a:t>
            </a:r>
            <a:r>
              <a:rPr lang="ru-RU" dirty="0" smtClean="0">
                <a:latin typeface="Ink Free" panose="03080402000500000000" pitchFamily="66" charset="0"/>
              </a:rPr>
              <a:t>= </a:t>
            </a:r>
            <a:r>
              <a:rPr lang="en-US" dirty="0" smtClean="0">
                <a:latin typeface="Ink Free" panose="03080402000500000000" pitchFamily="66" charset="0"/>
              </a:rPr>
              <a:t> x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US" dirty="0" smtClean="0">
                <a:latin typeface="Ink Free" panose="03080402000500000000" pitchFamily="66" charset="0"/>
              </a:rPr>
              <a:t> </a:t>
            </a:r>
            <a:r>
              <a:rPr lang="en-US" dirty="0" smtClean="0">
                <a:latin typeface="Bahnschrift Light SemiCondensed" panose="020B0502040204020203" pitchFamily="34" charset="0"/>
              </a:rPr>
              <a:t>y</a:t>
            </a:r>
          </a:p>
          <a:p>
            <a:r>
              <a:rPr lang="en-US" dirty="0" smtClean="0">
                <a:latin typeface="Ink Free" panose="03080402000500000000" pitchFamily="66" charset="0"/>
              </a:rPr>
              <a:t>X – </a:t>
            </a:r>
            <a:r>
              <a:rPr lang="ru-RU" dirty="0" smtClean="0">
                <a:latin typeface="Ink Free" panose="03080402000500000000" pitchFamily="66" charset="0"/>
              </a:rPr>
              <a:t>кол-во пикселей по ширине</a:t>
            </a:r>
            <a:endParaRPr lang="en-US" dirty="0" smtClean="0">
              <a:latin typeface="Ink Free" panose="03080402000500000000" pitchFamily="66" charset="0"/>
            </a:endParaRPr>
          </a:p>
          <a:p>
            <a:r>
              <a:rPr lang="en-US" dirty="0" smtClean="0">
                <a:latin typeface="Bahnschrift Light SemiCondensed" panose="020B0502040204020203" pitchFamily="34" charset="0"/>
              </a:rPr>
              <a:t>y</a:t>
            </a:r>
            <a:r>
              <a:rPr lang="en-US" dirty="0" smtClean="0">
                <a:latin typeface="Ink Free" panose="03080402000500000000" pitchFamily="66" charset="0"/>
              </a:rPr>
              <a:t> – </a:t>
            </a:r>
            <a:r>
              <a:rPr lang="ru-RU" dirty="0" smtClean="0">
                <a:latin typeface="Ink Free" panose="03080402000500000000" pitchFamily="66" charset="0"/>
              </a:rPr>
              <a:t>кол-во пикселей по высоте</a:t>
            </a:r>
          </a:p>
          <a:p>
            <a:r>
              <a:rPr lang="ru-RU" dirty="0" smtClean="0">
                <a:latin typeface="Ink Free" panose="03080402000500000000" pitchFamily="66" charset="0"/>
              </a:rPr>
              <a:t>       пиксели образую растр</a:t>
            </a:r>
            <a:endParaRPr lang="en-US" dirty="0" smtClean="0">
              <a:latin typeface="Ink Free" panose="03080402000500000000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2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27182"/>
              </p:ext>
            </p:extLst>
          </p:nvPr>
        </p:nvGraphicFramePr>
        <p:xfrm>
          <a:off x="268847" y="1391177"/>
          <a:ext cx="1156771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610">
                  <a:extLst>
                    <a:ext uri="{9D8B030D-6E8A-4147-A177-3AD203B41FA5}">
                      <a16:colId xmlns:a16="http://schemas.microsoft.com/office/drawing/2014/main" val="2858990670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3929458189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1386162334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1112420984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3999731414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3538408156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1402122454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423472260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186732468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625761636"/>
                    </a:ext>
                  </a:extLst>
                </a:gridCol>
                <a:gridCol w="1051610">
                  <a:extLst>
                    <a:ext uri="{9D8B030D-6E8A-4147-A177-3AD203B41FA5}">
                      <a16:colId xmlns:a16="http://schemas.microsoft.com/office/drawing/2014/main" val="1279196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94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512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1024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53076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6544" y="3750851"/>
            <a:ext cx="10012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N </a:t>
            </a:r>
            <a:r>
              <a:rPr lang="en-US" sz="3600" dirty="0" smtClean="0"/>
              <a:t>– </a:t>
            </a:r>
            <a:r>
              <a:rPr lang="ru-RU" sz="3600" dirty="0" smtClean="0"/>
              <a:t>количество различных цветов</a:t>
            </a:r>
          </a:p>
          <a:p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ru-RU" sz="3600" dirty="0" smtClean="0"/>
              <a:t>глубина цвета, размер одного пикселя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914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9" y="677731"/>
            <a:ext cx="231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Графика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476052" y="2303928"/>
            <a:ext cx="17154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RGB</a:t>
            </a:r>
          </a:p>
          <a:p>
            <a:endParaRPr lang="en-US" sz="4800" dirty="0"/>
          </a:p>
          <a:p>
            <a:r>
              <a:rPr lang="en-US" sz="4800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sz="4800" dirty="0" smtClean="0">
                <a:solidFill>
                  <a:srgbClr val="00B050"/>
                </a:solidFill>
              </a:rPr>
              <a:t>Green</a:t>
            </a:r>
          </a:p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Blue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2301" y="2303928"/>
            <a:ext cx="1659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CMYK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829722" y="1508728"/>
            <a:ext cx="1054250" cy="795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412286" y="1544122"/>
            <a:ext cx="1343978" cy="7598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56668" y="3365757"/>
            <a:ext cx="24089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10E0E0"/>
                </a:solidFill>
              </a:rPr>
              <a:t>Cyan</a:t>
            </a:r>
          </a:p>
          <a:p>
            <a:r>
              <a:rPr lang="en-US" sz="4800" dirty="0" smtClean="0">
                <a:solidFill>
                  <a:srgbClr val="FF00FF"/>
                </a:solidFill>
              </a:rPr>
              <a:t>Magenta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Yellow</a:t>
            </a:r>
          </a:p>
          <a:p>
            <a:r>
              <a:rPr lang="en-US" sz="4800" dirty="0" smtClean="0"/>
              <a:t>Black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756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86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Bahnschrift Light SemiCondensed</vt:lpstr>
      <vt:lpstr>Calibri</vt:lpstr>
      <vt:lpstr>Calibri Light</vt:lpstr>
      <vt:lpstr>Ink Free</vt:lpstr>
      <vt:lpstr>Тема Office</vt:lpstr>
      <vt:lpstr>Компьютерная графика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 Робот</dc:title>
  <dc:creator>Пользователь Windows</dc:creator>
  <cp:lastModifiedBy>Пользователь Windows</cp:lastModifiedBy>
  <cp:revision>10</cp:revision>
  <dcterms:created xsi:type="dcterms:W3CDTF">2021-11-08T09:20:23Z</dcterms:created>
  <dcterms:modified xsi:type="dcterms:W3CDTF">2021-11-16T05:22:40Z</dcterms:modified>
</cp:coreProperties>
</file>