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73" r:id="rId5"/>
    <p:sldId id="267" r:id="rId6"/>
    <p:sldId id="266" r:id="rId7"/>
    <p:sldId id="263" r:id="rId8"/>
    <p:sldId id="269" r:id="rId9"/>
    <p:sldId id="268" r:id="rId10"/>
    <p:sldId id="264" r:id="rId11"/>
    <p:sldId id="256" r:id="rId12"/>
    <p:sldId id="258" r:id="rId13"/>
    <p:sldId id="25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9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5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3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2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7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4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9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7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9677-F366-4B9F-A4A1-D86A1CAE4646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785E-7AFD-40EE-9FE5-E420C3A3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4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39468"/>
          </a:xfrm>
        </p:spPr>
        <p:txBody>
          <a:bodyPr/>
          <a:lstStyle/>
          <a:p>
            <a:r>
              <a:rPr lang="ru-RU" dirty="0" smtClean="0"/>
              <a:t>Информация. Виды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41523"/>
            <a:ext cx="4273627" cy="5835440"/>
          </a:xfrm>
        </p:spPr>
        <p:txBody>
          <a:bodyPr/>
          <a:lstStyle/>
          <a:p>
            <a:r>
              <a:rPr lang="ru-RU" dirty="0" smtClean="0"/>
              <a:t>Устройства ввода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Клавиатура (мембранная и механическая)</a:t>
            </a:r>
          </a:p>
          <a:p>
            <a:pPr marL="514350" indent="-514350">
              <a:buAutoNum type="arabicPeriod"/>
            </a:pPr>
            <a:r>
              <a:rPr lang="ru-RU" dirty="0" smtClean="0"/>
              <a:t>Мышь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Веб-камера</a:t>
            </a:r>
          </a:p>
          <a:p>
            <a:pPr marL="514350" indent="-514350">
              <a:buAutoNum type="arabicPeriod"/>
            </a:pPr>
            <a:r>
              <a:rPr lang="ru-RU" dirty="0" smtClean="0"/>
              <a:t>Микрофон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Сканер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69436" y="3303311"/>
            <a:ext cx="4567410" cy="3130540"/>
          </a:xfrm>
        </p:spPr>
        <p:txBody>
          <a:bodyPr/>
          <a:lstStyle/>
          <a:p>
            <a:r>
              <a:rPr lang="ru-RU" dirty="0" smtClean="0"/>
              <a:t>Устройства вывод</a:t>
            </a:r>
            <a:r>
              <a:rPr lang="en-US" dirty="0" smtClean="0"/>
              <a:t>a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ru-RU" dirty="0" smtClean="0"/>
              <a:t>Монитор </a:t>
            </a:r>
          </a:p>
          <a:p>
            <a:pPr marL="0" indent="0">
              <a:buNone/>
            </a:pPr>
            <a:r>
              <a:rPr lang="ru-RU" dirty="0" smtClean="0"/>
              <a:t>4. Колонки, наушники</a:t>
            </a:r>
          </a:p>
          <a:p>
            <a:pPr marL="0" indent="0">
              <a:buNone/>
            </a:pPr>
            <a:r>
              <a:rPr lang="ru-RU" dirty="0" smtClean="0"/>
              <a:t>5. Принтер (струйные, лазерные)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41" y="3363264"/>
            <a:ext cx="2180694" cy="2612868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6189643" y="172771"/>
            <a:ext cx="4567410" cy="254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Устройства ввода-вывод</a:t>
            </a:r>
            <a:r>
              <a:rPr lang="en-US" dirty="0" smtClean="0"/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4. Гарнитура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5. МФУ (струйные, лазерные)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6. Видеокарта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12684" y="2533880"/>
            <a:ext cx="484743" cy="79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048260" y="3547431"/>
            <a:ext cx="1266940" cy="262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343181" y="2434729"/>
            <a:ext cx="705079" cy="868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514861" y="2633031"/>
            <a:ext cx="674782" cy="882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53021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Программное обеспечение</a:t>
            </a:r>
            <a:br>
              <a:rPr lang="ru-RU" sz="9600" dirty="0" smtClean="0"/>
            </a:br>
            <a:r>
              <a:rPr lang="ru-RU" sz="9600" dirty="0" smtClean="0"/>
              <a:t>(</a:t>
            </a:r>
            <a:r>
              <a:rPr lang="en-US" sz="9600" dirty="0" smtClean="0"/>
              <a:t>Software</a:t>
            </a:r>
            <a:r>
              <a:rPr lang="ru-RU" sz="9600" dirty="0" smtClean="0"/>
              <a:t>)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96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8215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Системное по:</a:t>
            </a:r>
            <a:br>
              <a:rPr lang="ru-RU" dirty="0" smtClean="0"/>
            </a:br>
            <a:r>
              <a:rPr lang="ru-RU" dirty="0" smtClean="0"/>
              <a:t>а) операционная система (ОС):</a:t>
            </a:r>
            <a:r>
              <a:rPr lang="en-US" dirty="0" smtClean="0"/>
              <a:t>Windows, </a:t>
            </a:r>
            <a:r>
              <a:rPr lang="en-US" dirty="0" err="1" smtClean="0"/>
              <a:t>linux</a:t>
            </a:r>
            <a:r>
              <a:rPr lang="en-US" dirty="0" smtClean="0"/>
              <a:t>, </a:t>
            </a:r>
            <a:r>
              <a:rPr lang="en-US" dirty="0" err="1" smtClean="0"/>
              <a:t>macOS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б) служебное по: антивирусы, архиваторы</a:t>
            </a:r>
            <a:br>
              <a:rPr lang="ru-RU" dirty="0" smtClean="0"/>
            </a:br>
            <a:r>
              <a:rPr lang="ru-RU" dirty="0" smtClean="0"/>
              <a:t>в) драйверы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34" y="265838"/>
            <a:ext cx="3168249" cy="1602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25" y="143219"/>
            <a:ext cx="2525424" cy="240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790" y="365125"/>
            <a:ext cx="3722586" cy="1870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805" y="5006298"/>
            <a:ext cx="1684516" cy="1637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51" y="5401019"/>
            <a:ext cx="2029108" cy="847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7099" y="5824940"/>
            <a:ext cx="1698739" cy="760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757" y="4721334"/>
            <a:ext cx="1567736" cy="1611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183" y="4598077"/>
            <a:ext cx="1825214" cy="1115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5962" y="5168521"/>
            <a:ext cx="1784802" cy="14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8215"/>
          </a:xfrm>
        </p:spPr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. </a:t>
            </a:r>
            <a:r>
              <a:rPr lang="ru-RU" dirty="0" smtClean="0"/>
              <a:t>Прикладное по:</a:t>
            </a:r>
            <a:br>
              <a:rPr lang="ru-RU" dirty="0" smtClean="0"/>
            </a:br>
            <a:r>
              <a:rPr lang="ru-RU" dirty="0" smtClean="0"/>
              <a:t>а) офис: </a:t>
            </a:r>
            <a:r>
              <a:rPr lang="en-US" dirty="0" err="1" smtClean="0"/>
              <a:t>LibreOffice</a:t>
            </a:r>
            <a:r>
              <a:rPr lang="en-US" dirty="0" smtClean="0"/>
              <a:t>, MS Office 2019</a:t>
            </a:r>
            <a:br>
              <a:rPr lang="en-US" dirty="0" smtClean="0"/>
            </a:br>
            <a:r>
              <a:rPr lang="ru-RU" dirty="0" smtClean="0"/>
              <a:t>б) графические редакторы: </a:t>
            </a:r>
            <a:r>
              <a:rPr lang="en-US" dirty="0" smtClean="0"/>
              <a:t>Photoshop, CorelDraw</a:t>
            </a:r>
            <a:br>
              <a:rPr lang="en-US" dirty="0" smtClean="0"/>
            </a:br>
            <a:r>
              <a:rPr lang="ru-RU" dirty="0" smtClean="0"/>
              <a:t>в</a:t>
            </a:r>
            <a:r>
              <a:rPr lang="en-US" dirty="0" smtClean="0"/>
              <a:t>)</a:t>
            </a:r>
            <a:r>
              <a:rPr lang="ru-RU" dirty="0" smtClean="0"/>
              <a:t> 3Д графика: </a:t>
            </a:r>
            <a:r>
              <a:rPr lang="en-US" dirty="0" smtClean="0"/>
              <a:t>Blender, AutoCAD</a:t>
            </a:r>
            <a:r>
              <a:rPr lang="ru-RU" dirty="0" smtClean="0"/>
              <a:t>, Компас 3Д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г) анимация: </a:t>
            </a:r>
            <a:r>
              <a:rPr lang="en-US" dirty="0" smtClean="0"/>
              <a:t>Toon Boom, </a:t>
            </a:r>
            <a:r>
              <a:rPr lang="en-US" dirty="0" err="1" smtClean="0"/>
              <a:t>Opentoonz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д) музыка: </a:t>
            </a:r>
            <a:r>
              <a:rPr lang="en-US" dirty="0" smtClean="0"/>
              <a:t>FL Studio, LMMS, MadTracker2</a:t>
            </a:r>
            <a:br>
              <a:rPr lang="en-US" dirty="0" smtClean="0"/>
            </a:br>
            <a:r>
              <a:rPr lang="ru-RU" dirty="0" smtClean="0"/>
              <a:t>е) видео: </a:t>
            </a:r>
            <a:r>
              <a:rPr lang="en-US" dirty="0" smtClean="0"/>
              <a:t>iMovie, Final Cut Pro, Adobe </a:t>
            </a:r>
            <a:r>
              <a:rPr lang="en-US" dirty="0" err="1" smtClean="0"/>
              <a:t>Pr</a:t>
            </a:r>
            <a:r>
              <a:rPr lang="en-US" dirty="0" smtClean="0"/>
              <a:t> Ae, Vegas Pro, </a:t>
            </a:r>
            <a:r>
              <a:rPr lang="en-US" dirty="0" err="1" smtClean="0"/>
              <a:t>DaVinci</a:t>
            </a:r>
            <a:r>
              <a:rPr lang="en-US" dirty="0" smtClean="0"/>
              <a:t> Resolve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2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53021"/>
          </a:xfrm>
        </p:spPr>
        <p:txBody>
          <a:bodyPr>
            <a:noAutofit/>
          </a:bodyPr>
          <a:lstStyle/>
          <a:p>
            <a:r>
              <a:rPr lang="ru-RU" sz="9600" dirty="0" smtClean="0"/>
              <a:t>Интернет. Всемирная паутина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8408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661928" y="352541"/>
            <a:ext cx="3579813" cy="2544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Инверсия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363595" y="352540"/>
            <a:ext cx="3579564" cy="25448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Конъюнкция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8076030" y="352540"/>
            <a:ext cx="3579813" cy="25448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Дизъюнкция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Облако 1"/>
          <p:cNvSpPr/>
          <p:nvPr/>
        </p:nvSpPr>
        <p:spPr>
          <a:xfrm>
            <a:off x="1189822" y="1167788"/>
            <a:ext cx="2467778" cy="15423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082188" y="1586429"/>
            <a:ext cx="683046" cy="6830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40" y="1063471"/>
            <a:ext cx="2655673" cy="1750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25" y="1063471"/>
            <a:ext cx="2487534" cy="1646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342" y="3040655"/>
            <a:ext cx="4014843" cy="371647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85530"/>
              </p:ext>
            </p:extLst>
          </p:nvPr>
        </p:nvGraphicFramePr>
        <p:xfrm>
          <a:off x="683962" y="4560475"/>
          <a:ext cx="4769388" cy="1981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6841">
                  <a:extLst>
                    <a:ext uri="{9D8B030D-6E8A-4147-A177-3AD203B41FA5}">
                      <a16:colId xmlns:a16="http://schemas.microsoft.com/office/drawing/2014/main" val="3880759143"/>
                    </a:ext>
                  </a:extLst>
                </a:gridCol>
                <a:gridCol w="4222547">
                  <a:extLst>
                    <a:ext uri="{9D8B030D-6E8A-4147-A177-3AD203B41FA5}">
                      <a16:colId xmlns:a16="http://schemas.microsoft.com/office/drawing/2014/main" val="1384302597"/>
                    </a:ext>
                  </a:extLst>
                </a:gridCol>
              </a:tblGrid>
              <a:tr h="435837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А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(Муха &amp; Денежка) | Самовар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24253604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Б</a:t>
                      </a:r>
                      <a:endParaRPr lang="ru-RU" sz="200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Муха &amp; Денежка &amp; Базар &amp; Самовар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794514606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Муха | Денежка | Самовар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058797275"/>
                  </a:ext>
                </a:extLst>
              </a:tr>
              <a:tr h="435837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Г</a:t>
                      </a:r>
                      <a:endParaRPr lang="ru-RU" sz="200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Муха &amp; Денежка &amp; Самовар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544273891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61928" y="2990292"/>
            <a:ext cx="5338125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В таблице приведены запросы к поисковому серверу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.  Для каждого запроса указан  его  код – соответствующая  буква  от  А  до  Г.  Расположите запросы  слева  направо  в  порядке 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убывания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 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количества  страниц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</a:rPr>
              <a:t>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0776" y="5530467"/>
            <a:ext cx="167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</a:t>
            </a:r>
          </a:p>
          <a:p>
            <a:r>
              <a:rPr lang="ru-RU" sz="2800" dirty="0" smtClean="0"/>
              <a:t>ВАГБ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85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677" y="738130"/>
            <a:ext cx="7225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Д)  (Муха </a:t>
            </a:r>
            <a:r>
              <a:rPr lang="en-US" sz="4000" dirty="0" smtClean="0"/>
              <a:t>| </a:t>
            </a:r>
            <a:r>
              <a:rPr lang="ru-RU" sz="4000" dirty="0" smtClean="0"/>
              <a:t>Денежка) </a:t>
            </a:r>
            <a:r>
              <a:rPr lang="en-US" sz="4000" dirty="0" smtClean="0"/>
              <a:t>&amp; </a:t>
            </a:r>
            <a:r>
              <a:rPr lang="ru-RU" sz="4000" dirty="0" smtClean="0"/>
              <a:t>Самовар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460" y="1626125"/>
            <a:ext cx="6323682" cy="51273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1374" y="3164593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Муха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2535" y="3164593"/>
            <a:ext cx="105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Денежка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1885" y="515025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Самовар</a:t>
            </a:r>
          </a:p>
        </p:txBody>
      </p:sp>
    </p:spTree>
    <p:extLst>
      <p:ext uri="{BB962C8B-B14F-4D97-AF65-F5344CB8AC3E}">
        <p14:creationId xmlns:p14="http://schemas.microsoft.com/office/powerpoint/2010/main" val="7220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6388215"/>
          </a:xfrm>
        </p:spPr>
        <p:txBody>
          <a:bodyPr/>
          <a:lstStyle/>
          <a:p>
            <a:r>
              <a:rPr lang="ru-RU" dirty="0" smtClean="0"/>
              <a:t>Информатика – наука об информации</a:t>
            </a:r>
            <a:br>
              <a:rPr lang="ru-RU" dirty="0" smtClean="0"/>
            </a:br>
            <a:r>
              <a:rPr lang="ru-RU" dirty="0" smtClean="0"/>
              <a:t>Информация – сведения о ком-либо или о чём-либо, передаваемые в каком-либо виде.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029679" y="1465243"/>
            <a:ext cx="5287178" cy="4032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Виды информации:</a:t>
            </a:r>
            <a:br>
              <a:rPr lang="ru-RU" smtClean="0"/>
            </a:br>
            <a:r>
              <a:rPr lang="ru-RU" smtClean="0"/>
              <a:t>1) визуальный</a:t>
            </a:r>
            <a:br>
              <a:rPr lang="ru-RU" smtClean="0"/>
            </a:br>
            <a:r>
              <a:rPr lang="ru-RU" smtClean="0"/>
              <a:t>2) звуковой</a:t>
            </a:r>
            <a:br>
              <a:rPr lang="ru-RU" smtClean="0"/>
            </a:br>
            <a:r>
              <a:rPr lang="ru-RU" smtClean="0"/>
              <a:t>3) обонятельный</a:t>
            </a:r>
            <a:br>
              <a:rPr lang="ru-RU" smtClean="0"/>
            </a:br>
            <a:r>
              <a:rPr lang="ru-RU" smtClean="0"/>
              <a:t>4) тактильный</a:t>
            </a:r>
            <a:br>
              <a:rPr lang="ru-RU" smtClean="0"/>
            </a:br>
            <a:r>
              <a:rPr lang="ru-RU" smtClean="0"/>
              <a:t>5) вкусовой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7950"/>
          </a:xfrm>
        </p:spPr>
        <p:txBody>
          <a:bodyPr/>
          <a:lstStyle/>
          <a:p>
            <a:r>
              <a:rPr lang="ru-RU" dirty="0" smtClean="0"/>
              <a:t>Измерение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586" y="2434730"/>
            <a:ext cx="2974554" cy="1729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бит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4063" y="2434730"/>
            <a:ext cx="2974554" cy="1729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байт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72540" y="2434730"/>
            <a:ext cx="2974554" cy="1729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Кб</a:t>
            </a:r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927949" y="1410159"/>
            <a:ext cx="4021157" cy="9033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048258" y="1410159"/>
            <a:ext cx="4021157" cy="9033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 flipV="1">
            <a:off x="1828796" y="4285564"/>
            <a:ext cx="3844890" cy="12118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H="1" flipV="1">
            <a:off x="5960123" y="4285564"/>
            <a:ext cx="3844890" cy="12118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8185" y="51953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:8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24542" y="5618601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sz="4400" dirty="0" smtClean="0"/>
              <a:t>8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226" y="519529"/>
            <a:ext cx="1476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:1024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72226" y="5618600"/>
            <a:ext cx="1476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sz="4400" dirty="0" smtClean="0"/>
              <a:t>1024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3690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08887"/>
              </p:ext>
            </p:extLst>
          </p:nvPr>
        </p:nvGraphicFramePr>
        <p:xfrm>
          <a:off x="132207" y="1369662"/>
          <a:ext cx="1156771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610">
                  <a:extLst>
                    <a:ext uri="{9D8B030D-6E8A-4147-A177-3AD203B41FA5}">
                      <a16:colId xmlns:a16="http://schemas.microsoft.com/office/drawing/2014/main" val="2858990670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3929458189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1386162334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1112420984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3999731414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3538408156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1402122454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423472260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186732468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625761636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val="1279196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4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307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6389" y="3740093"/>
            <a:ext cx="116438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1D1D1B"/>
                </a:solidFill>
              </a:rPr>
              <a:t>Любой </a:t>
            </a:r>
            <a:r>
              <a:rPr lang="ru-RU" sz="3600" dirty="0">
                <a:solidFill>
                  <a:srgbClr val="1D1D1B"/>
                </a:solidFill>
              </a:rPr>
              <a:t>алфавит можно заменить </a:t>
            </a:r>
            <a:r>
              <a:rPr lang="ru-RU" sz="3600" dirty="0" smtClean="0">
                <a:solidFill>
                  <a:srgbClr val="1D1D1B"/>
                </a:solidFill>
              </a:rPr>
              <a:t>двоичными</a:t>
            </a:r>
            <a:r>
              <a:rPr lang="en-US" sz="3600" dirty="0" smtClean="0">
                <a:solidFill>
                  <a:srgbClr val="1D1D1B"/>
                </a:solidFill>
              </a:rPr>
              <a:t> </a:t>
            </a:r>
            <a:r>
              <a:rPr lang="ru-RU" sz="3600" dirty="0" smtClean="0">
                <a:solidFill>
                  <a:srgbClr val="1D1D1B"/>
                </a:solidFill>
              </a:rPr>
              <a:t>цифрами!</a:t>
            </a:r>
          </a:p>
          <a:p>
            <a:r>
              <a:rPr lang="en-US" sz="3600" dirty="0" smtClean="0"/>
              <a:t>N – </a:t>
            </a:r>
            <a:r>
              <a:rPr lang="ru-RU" sz="3600" dirty="0" smtClean="0"/>
              <a:t>количество символов в алфавите</a:t>
            </a:r>
          </a:p>
          <a:p>
            <a:r>
              <a:rPr lang="en-US" sz="3600" dirty="0" err="1" smtClean="0"/>
              <a:t>i</a:t>
            </a:r>
            <a:r>
              <a:rPr lang="en-US" sz="3600" dirty="0" smtClean="0"/>
              <a:t> – </a:t>
            </a:r>
            <a:r>
              <a:rPr lang="ru-RU" sz="3600" dirty="0" smtClean="0"/>
              <a:t>размер в бит или количество двоичных цифр (0 или 1)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05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61928" y="352540"/>
                <a:ext cx="3579813" cy="5846648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dirty="0" smtClean="0"/>
                  <a:t>Текстовая 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/>
                  <a:t>I – </a:t>
                </a:r>
                <a:r>
                  <a:rPr lang="ru-RU" i="1" dirty="0" smtClean="0"/>
                  <a:t>объём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K – </a:t>
                </a:r>
                <a:r>
                  <a:rPr lang="ru-RU" i="1" dirty="0" smtClean="0"/>
                  <a:t>кол-во символов</a:t>
                </a:r>
              </a:p>
              <a:p>
                <a:pPr marL="0" indent="0">
                  <a:buNone/>
                </a:pPr>
                <a:r>
                  <a:rPr lang="en-US" i="1" dirty="0" err="1" smtClean="0"/>
                  <a:t>i</a:t>
                </a:r>
                <a:r>
                  <a:rPr lang="en-US" i="1" dirty="0" smtClean="0"/>
                  <a:t> – </a:t>
                </a:r>
                <a:r>
                  <a:rPr lang="ru-RU" i="1" dirty="0" smtClean="0"/>
                  <a:t>размер 1 символа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/>
                  <a:t>x – </a:t>
                </a:r>
                <a:r>
                  <a:rPr lang="ru-RU" i="1" dirty="0"/>
                  <a:t>кол-во </a:t>
                </a:r>
                <a:r>
                  <a:rPr lang="ru-RU" i="1" dirty="0" smtClean="0"/>
                  <a:t>символов </a:t>
                </a:r>
                <a:r>
                  <a:rPr lang="ru-RU" i="1" dirty="0"/>
                  <a:t>в строке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y </a:t>
                </a:r>
                <a:r>
                  <a:rPr lang="en-US" i="1" dirty="0"/>
                  <a:t>- </a:t>
                </a:r>
                <a:r>
                  <a:rPr lang="ru-RU" i="1" dirty="0"/>
                  <a:t>кол-во </a:t>
                </a:r>
                <a:r>
                  <a:rPr lang="ru-RU" i="1" dirty="0" smtClean="0"/>
                  <a:t>строк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s - </a:t>
                </a:r>
                <a:r>
                  <a:rPr lang="ru-RU" i="1" dirty="0"/>
                  <a:t>кол-во </a:t>
                </a:r>
                <a:r>
                  <a:rPr lang="ru-RU" i="1" dirty="0" smtClean="0"/>
                  <a:t>страниц</a:t>
                </a:r>
                <a:endParaRPr lang="ru-RU" i="1" dirty="0"/>
              </a:p>
              <a:p>
                <a:pPr marL="0" indent="0">
                  <a:buNone/>
                </a:pPr>
                <a:endParaRPr lang="ru-RU" i="1" dirty="0"/>
              </a:p>
              <a:p>
                <a:pPr marL="0" indent="0">
                  <a:buNone/>
                </a:pPr>
                <a:endParaRPr lang="ru-RU" i="1" dirty="0"/>
              </a:p>
            </p:txBody>
          </p:sp>
        </mc:Choice>
        <mc:Fallback xmlns=""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61928" y="352540"/>
                <a:ext cx="3579813" cy="5846648"/>
              </a:xfrm>
              <a:blipFill>
                <a:blip r:embed="rId2"/>
                <a:stretch>
                  <a:fillRect l="-3396" t="-1665" r="-1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363595" y="352540"/>
                <a:ext cx="3579564" cy="5846648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dirty="0" smtClean="0"/>
                  <a:t>Графическая</a:t>
                </a:r>
              </a:p>
              <a:p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/>
                  <a:t>I – </a:t>
                </a:r>
                <a:r>
                  <a:rPr lang="ru-RU" i="1" dirty="0"/>
                  <a:t>объём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k </a:t>
                </a:r>
                <a:r>
                  <a:rPr lang="en-US" i="1" dirty="0"/>
                  <a:t>– </a:t>
                </a:r>
                <a:r>
                  <a:rPr lang="ru-RU" i="1" dirty="0"/>
                  <a:t>кол-во </a:t>
                </a:r>
                <a:r>
                  <a:rPr lang="ru-RU" i="1" dirty="0" smtClean="0"/>
                  <a:t>пикселей в растре</a:t>
                </a:r>
                <a:r>
                  <a:rPr lang="en-US" i="1" dirty="0" smtClean="0"/>
                  <a:t> (</a:t>
                </a:r>
                <a:r>
                  <a:rPr lang="en-US" i="1" dirty="0" err="1" smtClean="0"/>
                  <a:t>x,y</a:t>
                </a:r>
                <a:r>
                  <a:rPr lang="en-US" i="1" dirty="0" smtClean="0"/>
                  <a:t>)</a:t>
                </a:r>
                <a:endParaRPr lang="ru-RU" i="1" dirty="0"/>
              </a:p>
              <a:p>
                <a:pPr marL="0" indent="0">
                  <a:buNone/>
                </a:pPr>
                <a:r>
                  <a:rPr lang="en-US" i="1" dirty="0" err="1"/>
                  <a:t>i</a:t>
                </a:r>
                <a:r>
                  <a:rPr lang="en-US" i="1" dirty="0"/>
                  <a:t> – </a:t>
                </a:r>
                <a:r>
                  <a:rPr lang="ru-RU" i="1" dirty="0"/>
                  <a:t>размер </a:t>
                </a:r>
                <a:r>
                  <a:rPr lang="ru-RU" i="1" dirty="0" smtClean="0"/>
                  <a:t>пикселя</a:t>
                </a:r>
                <a:r>
                  <a:rPr lang="en-US" i="1" dirty="0" smtClean="0"/>
                  <a:t> (</a:t>
                </a:r>
                <a:r>
                  <a:rPr lang="ru-RU" i="1" dirty="0" err="1" smtClean="0"/>
                  <a:t>битность</a:t>
                </a:r>
                <a:r>
                  <a:rPr lang="ru-RU" i="1" dirty="0" smtClean="0"/>
                  <a:t> цвета</a:t>
                </a:r>
                <a:r>
                  <a:rPr lang="en-US" i="1" dirty="0" smtClean="0"/>
                  <a:t>)</a:t>
                </a:r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/>
                  <a:t>x </a:t>
                </a:r>
                <a:r>
                  <a:rPr lang="en-US" i="1" dirty="0"/>
                  <a:t>– </a:t>
                </a:r>
                <a:r>
                  <a:rPr lang="ru-RU" i="1" dirty="0"/>
                  <a:t>кол-во пикселей в </a:t>
                </a:r>
                <a:r>
                  <a:rPr lang="ru-RU" i="1" dirty="0" smtClean="0"/>
                  <a:t>строке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Y - </a:t>
                </a:r>
                <a:r>
                  <a:rPr lang="ru-RU" i="1" dirty="0"/>
                  <a:t>кол-во </a:t>
                </a:r>
                <a:r>
                  <a:rPr lang="ru-RU" i="1" dirty="0" smtClean="0"/>
                  <a:t>строк</a:t>
                </a:r>
                <a:endParaRPr lang="ru-RU" i="1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363595" y="352540"/>
                <a:ext cx="3579564" cy="5846648"/>
              </a:xfrm>
              <a:blipFill>
                <a:blip r:embed="rId3"/>
                <a:stretch>
                  <a:fillRect l="-3396" t="-1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076030" y="352540"/>
                <a:ext cx="3579813" cy="5846648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dirty="0" smtClean="0"/>
                  <a:t>Звуковая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d</a:t>
                </a:r>
                <a:r>
                  <a:rPr lang="ru-RU" dirty="0" smtClean="0"/>
                  <a:t> – частота </a:t>
                </a:r>
                <a:r>
                  <a:rPr lang="ru-RU" dirty="0"/>
                  <a:t>дискретизации (Гц</a:t>
                </a:r>
                <a:r>
                  <a:rPr lang="ru-RU" dirty="0" smtClean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</a:t>
                </a:r>
                <a:r>
                  <a:rPr lang="en-US" dirty="0" smtClean="0"/>
                  <a:t> –</a:t>
                </a:r>
                <a:r>
                  <a:rPr lang="ru-RU" dirty="0" smtClean="0"/>
                  <a:t> разрядность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ru-RU" dirty="0"/>
                  <a:t> – время звучания </a:t>
                </a:r>
                <a:r>
                  <a:rPr lang="ru-RU" dirty="0" smtClean="0"/>
                  <a:t>звука (в секундах)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k – </a:t>
                </a:r>
                <a:r>
                  <a:rPr lang="ru-RU" dirty="0" smtClean="0"/>
                  <a:t>кол-во динамиков (1-моно, 2-стерео, 4-квадро)</a:t>
                </a:r>
                <a:endParaRPr lang="ru-RU" dirty="0"/>
              </a:p>
            </p:txBody>
          </p:sp>
        </mc:Choice>
        <mc:Fallback>
          <p:sp>
            <p:nvSpPr>
              <p:cNvPr id="8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076030" y="352540"/>
                <a:ext cx="3579813" cy="5846648"/>
              </a:xfrm>
              <a:blipFill>
                <a:blip r:embed="rId4"/>
                <a:stretch>
                  <a:fillRect l="-3396" t="-1665" r="-2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5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70832"/>
          </a:xfrm>
        </p:spPr>
        <p:txBody>
          <a:bodyPr/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5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85" y="253388"/>
            <a:ext cx="196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Процессор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5" y="622720"/>
            <a:ext cx="1322026" cy="1333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11" y="513606"/>
            <a:ext cx="2118530" cy="1551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284" y="2065336"/>
            <a:ext cx="289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Оперативная память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842" y="513607"/>
            <a:ext cx="1442616" cy="1442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84" y="2358605"/>
            <a:ext cx="3557388" cy="94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71" y="3216926"/>
            <a:ext cx="3455001" cy="122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283" y="4441486"/>
            <a:ext cx="289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Материнская плата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83" y="4753182"/>
            <a:ext cx="1581489" cy="2104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1059" y="4799801"/>
            <a:ext cx="1551288" cy="2042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1649" y="328940"/>
            <a:ext cx="289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. Блок питания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t="5420" r="3313" b="5964"/>
          <a:stretch/>
        </p:blipFill>
        <p:spPr>
          <a:xfrm>
            <a:off x="5830809" y="633138"/>
            <a:ext cx="2912714" cy="1795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0544" y="253388"/>
            <a:ext cx="2883663" cy="2219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145" y="2660772"/>
            <a:ext cx="289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Корпус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5132" y="3197690"/>
            <a:ext cx="1736364" cy="2013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1956" y="2549380"/>
            <a:ext cx="2491256" cy="28965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4302" y="5115141"/>
            <a:ext cx="289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Внешние накопители: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1411" y="5536695"/>
            <a:ext cx="1642554" cy="12428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3049" y="5536695"/>
            <a:ext cx="1288134" cy="12970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2877" y="5466640"/>
            <a:ext cx="1816710" cy="1367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0934" y="5471873"/>
            <a:ext cx="1985867" cy="14244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46801" y="5504916"/>
            <a:ext cx="1528715" cy="13913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06138" y="2138719"/>
            <a:ext cx="1974767" cy="19836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26207" y="4152401"/>
            <a:ext cx="289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Системный блок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09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70832"/>
          </a:xfrm>
        </p:spPr>
        <p:txBody>
          <a:bodyPr/>
          <a:lstStyle/>
          <a:p>
            <a:r>
              <a:rPr lang="ru-RU" dirty="0" smtClean="0"/>
              <a:t>Внешние устройства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340</Words>
  <Application>Microsoft Office PowerPoint</Application>
  <PresentationFormat>Широкоэкранный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Информация. Виды информации</vt:lpstr>
      <vt:lpstr>Информатика – наука об информации Информация – сведения о ком-либо или о чём-либо, передаваемые в каком-либо виде.</vt:lpstr>
      <vt:lpstr>Измерение информации</vt:lpstr>
      <vt:lpstr>Презентация PowerPoint</vt:lpstr>
      <vt:lpstr>Презентация PowerPoint</vt:lpstr>
      <vt:lpstr>Презентация PowerPoint</vt:lpstr>
      <vt:lpstr>Компьютер</vt:lpstr>
      <vt:lpstr>Презентация PowerPoint</vt:lpstr>
      <vt:lpstr>Внешние устройства</vt:lpstr>
      <vt:lpstr>Презентация PowerPoint</vt:lpstr>
      <vt:lpstr>Программное обеспечение (Software)</vt:lpstr>
      <vt:lpstr>1. Системное по: а) операционная система (ОС):Windows, linux, macOS б) служебное по: антивирусы, архиваторы в) драйверы</vt:lpstr>
      <vt:lpstr>2. Прикладное по: а) офис: LibreOffice, MS Office 2019 б) графические редакторы: Photoshop, CorelDraw в) 3Д графика: Blender, AutoCAD, Компас 3Д г) анимация: Toon Boom, Opentoonz д) музыка: FL Studio, LMMS, MadTracker2 е) видео: iMovie, Final Cut Pro, Adobe Pr Ae, Vegas Pro, DaVinci Resolve  </vt:lpstr>
      <vt:lpstr>Интернет. Всемирная паутина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(Software)</dc:title>
  <dc:creator>Пользователь Windows</dc:creator>
  <cp:lastModifiedBy>q3gyx</cp:lastModifiedBy>
  <cp:revision>26</cp:revision>
  <dcterms:created xsi:type="dcterms:W3CDTF">2021-10-06T13:46:40Z</dcterms:created>
  <dcterms:modified xsi:type="dcterms:W3CDTF">2021-12-28T08:21:04Z</dcterms:modified>
</cp:coreProperties>
</file>